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1" r:id="rId2"/>
  </p:sldMasterIdLst>
  <p:notesMasterIdLst>
    <p:notesMasterId r:id="rId29"/>
  </p:notesMasterIdLst>
  <p:sldIdLst>
    <p:sldId id="256" r:id="rId3"/>
    <p:sldId id="258" r:id="rId4"/>
    <p:sldId id="267" r:id="rId5"/>
    <p:sldId id="284" r:id="rId6"/>
    <p:sldId id="274" r:id="rId7"/>
    <p:sldId id="260" r:id="rId8"/>
    <p:sldId id="275" r:id="rId9"/>
    <p:sldId id="285" r:id="rId10"/>
    <p:sldId id="280" r:id="rId11"/>
    <p:sldId id="283" r:id="rId12"/>
    <p:sldId id="264" r:id="rId13"/>
    <p:sldId id="265" r:id="rId14"/>
    <p:sldId id="266" r:id="rId15"/>
    <p:sldId id="286" r:id="rId16"/>
    <p:sldId id="281" r:id="rId17"/>
    <p:sldId id="271" r:id="rId18"/>
    <p:sldId id="269" r:id="rId19"/>
    <p:sldId id="270" r:id="rId20"/>
    <p:sldId id="287" r:id="rId21"/>
    <p:sldId id="272" r:id="rId22"/>
    <p:sldId id="278" r:id="rId23"/>
    <p:sldId id="273" r:id="rId24"/>
    <p:sldId id="288" r:id="rId25"/>
    <p:sldId id="279" r:id="rId26"/>
    <p:sldId id="4401" r:id="rId27"/>
    <p:sldId id="440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299"/>
  </p:normalViewPr>
  <p:slideViewPr>
    <p:cSldViewPr snapToGrid="0" snapToObjects="1">
      <p:cViewPr varScale="1">
        <p:scale>
          <a:sx n="63" d="100"/>
          <a:sy n="63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C0198-8F64-9446-8630-5A3B8D73112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7608D-CC5C-2946-B1A5-0D2A7106E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88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310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55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see the classical loop for DevOps Cycle we think in CI/CD process right away as this is something we already have.</a:t>
            </a:r>
          </a:p>
          <a:p>
            <a:r>
              <a:rPr lang="en-US" dirty="0"/>
              <a:t>We take for granted the cultural impact required in the company </a:t>
            </a:r>
          </a:p>
          <a:p>
            <a:endParaRPr lang="en-US" dirty="0"/>
          </a:p>
          <a:p>
            <a: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US - Categorization - Scrum poker estimation </a:t>
            </a:r>
          </a:p>
          <a:p>
            <a: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-Story points - </a:t>
            </a:r>
            <a:r>
              <a:rPr lang="en-US" sz="1200" b="0" i="0" u="none" strike="noStrike" dirty="0" err="1">
                <a:effectLst/>
                <a:latin typeface="+mn-lt"/>
                <a:ea typeface="+mn-ea"/>
                <a:cs typeface="+mn-cs"/>
                <a:sym typeface="Calibri"/>
              </a:rPr>
              <a:t>FIbonnacci</a:t>
            </a:r>
            <a:endParaRPr lang="en-US" sz="1200" b="0" i="0" u="none" strike="noStrike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Pros / Cons</a:t>
            </a:r>
            <a:b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</a:br>
            <a:endParaRPr lang="en-US" sz="1200" b="0" i="0" u="none" strike="noStrike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 planning, daily standup, sprint review, sprint retrospective and product backlog grooming</a:t>
            </a:r>
            <a:endParaRPr lang="en-US" sz="1200" b="0" i="0" u="none" strike="noStrike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sz="1200" b="0" i="0" u="none" strike="noStrike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Backlog</a:t>
            </a:r>
          </a:p>
          <a:p>
            <a:endParaRPr lang="en-US" sz="1200" b="0" i="0" u="none" strike="noStrike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Why is it important to mention it here? Because Azure DevOps has all the inherit process for using the cycle.</a:t>
            </a:r>
            <a:b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</a:br>
            <a:endParaRPr lang="en-US" sz="1200" b="0" i="0" u="none" strike="noStrike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197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Azure DevOps provides a wide variety of services for DevOps teams so that they can plan, work,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collaborate on code development, and build and deploy software and services.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Most DevOps teams rely on several tools and build custom toolchains for each phase in the application life cycle. </a:t>
            </a:r>
            <a:endParaRPr lang="en-US" dirty="0"/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When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look at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DevOps</a:t>
            </a:r>
            <a:r>
              <a:rPr lang="es-ES_tradnl" dirty="0"/>
              <a:t> </a:t>
            </a:r>
            <a:r>
              <a:rPr lang="es-ES_tradnl" dirty="0" err="1"/>
              <a:t>Clasical</a:t>
            </a:r>
            <a:r>
              <a:rPr lang="es-ES_tradnl" dirty="0"/>
              <a:t> </a:t>
            </a:r>
            <a:r>
              <a:rPr lang="es-ES_tradnl" dirty="0" err="1"/>
              <a:t>diagram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imagine a </a:t>
            </a:r>
          </a:p>
          <a:p>
            <a:r>
              <a:rPr lang="es-ES_tradnl" dirty="0" err="1"/>
              <a:t>Now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are </a:t>
            </a:r>
            <a:r>
              <a:rPr lang="es-ES_tradnl" dirty="0" err="1"/>
              <a:t>analyzing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DevOps</a:t>
            </a:r>
            <a:r>
              <a:rPr lang="es-ES_tradnl" dirty="0"/>
              <a:t> </a:t>
            </a:r>
            <a:r>
              <a:rPr lang="es-ES_tradnl" dirty="0" err="1"/>
              <a:t>followed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Microsft</a:t>
            </a:r>
            <a:r>
              <a:rPr lang="es-ES_tradnl" dirty="0"/>
              <a:t> </a:t>
            </a:r>
            <a:r>
              <a:rPr lang="es-ES_tradnl" dirty="0" err="1"/>
              <a:t>DevOps</a:t>
            </a:r>
            <a:r>
              <a:rPr lang="es-ES_tradnl" dirty="0"/>
              <a:t> </a:t>
            </a:r>
            <a:r>
              <a:rPr lang="es-ES_tradnl" dirty="0" err="1"/>
              <a:t>product</a:t>
            </a:r>
            <a:r>
              <a:rPr lang="es-ES_tradnl" dirty="0"/>
              <a:t>,</a:t>
            </a:r>
          </a:p>
          <a:p>
            <a:r>
              <a:rPr lang="es-ES_tradnl" dirty="0"/>
              <a:t>In </a:t>
            </a:r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will</a:t>
            </a:r>
            <a:r>
              <a:rPr lang="es-ES_tradnl" dirty="0"/>
              <a:t> </a:t>
            </a:r>
            <a:r>
              <a:rPr lang="es-ES_tradnl" dirty="0" err="1"/>
              <a:t>focus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Develop</a:t>
            </a:r>
            <a:r>
              <a:rPr lang="es-ES_tradnl" dirty="0"/>
              <a:t> en and </a:t>
            </a:r>
            <a:r>
              <a:rPr lang="es-ES_tradnl" dirty="0" err="1"/>
              <a:t>Deliver</a:t>
            </a:r>
            <a:r>
              <a:rPr lang="es-ES_tradnl" dirty="0"/>
              <a:t> </a:t>
            </a:r>
            <a:r>
              <a:rPr lang="es-ES_tradnl" dirty="0" err="1"/>
              <a:t>Phases</a:t>
            </a:r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In the following sections, we'll explain these phases and the corresponding Microsoft tooling and products in more detail.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4362B-BD4E-D348-8908-3CB0A94D8E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37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We’ve</a:t>
            </a:r>
            <a:r>
              <a:rPr lang="es-ES_tradnl" dirty="0"/>
              <a:t> </a:t>
            </a:r>
            <a:r>
              <a:rPr lang="es-ES_tradnl" dirty="0" err="1"/>
              <a:t>seen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structure</a:t>
            </a:r>
            <a:r>
              <a:rPr lang="es-ES_tradnl" dirty="0"/>
              <a:t> </a:t>
            </a:r>
            <a:r>
              <a:rPr lang="es-ES_tradnl" dirty="0" err="1"/>
              <a:t>based</a:t>
            </a:r>
            <a:r>
              <a:rPr lang="es-ES_tradnl" dirty="0"/>
              <a:t>  </a:t>
            </a:r>
            <a:r>
              <a:rPr lang="es-ES_tradnl" dirty="0" err="1"/>
              <a:t>on</a:t>
            </a:r>
            <a:r>
              <a:rPr lang="es-ES_tradnl" dirty="0"/>
              <a:t> SCRUM, in </a:t>
            </a:r>
            <a:r>
              <a:rPr lang="es-ES_tradnl" dirty="0" err="1"/>
              <a:t>Azure</a:t>
            </a:r>
            <a:r>
              <a:rPr lang="es-ES_tradnl" dirty="0"/>
              <a:t> </a:t>
            </a:r>
            <a:r>
              <a:rPr lang="es-ES_tradnl" dirty="0" err="1"/>
              <a:t>DevOps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implementation</a:t>
            </a:r>
            <a:r>
              <a:rPr lang="es-ES_tradnl" dirty="0"/>
              <a:t> of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process</a:t>
            </a:r>
            <a:r>
              <a:rPr lang="es-ES_tradnl" dirty="0"/>
              <a:t> comes </a:t>
            </a:r>
            <a:r>
              <a:rPr lang="es-ES_tradnl" dirty="0" err="1"/>
              <a:t>starting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backlog</a:t>
            </a:r>
            <a:r>
              <a:rPr lang="es-ES_tradnl" dirty="0"/>
              <a:t> to</a:t>
            </a:r>
          </a:p>
          <a:p>
            <a:endParaRPr lang="es-ES_tradnl" dirty="0"/>
          </a:p>
          <a:p>
            <a:r>
              <a:rPr lang="es-ES_tradnl" dirty="0" err="1"/>
              <a:t>Azure</a:t>
            </a:r>
            <a:r>
              <a:rPr lang="es-ES_tradnl" dirty="0"/>
              <a:t> </a:t>
            </a:r>
            <a:r>
              <a:rPr lang="es-ES_tradnl" dirty="0" err="1"/>
              <a:t>Dev</a:t>
            </a:r>
            <a:r>
              <a:rPr lang="es-ES_tradnl" dirty="0"/>
              <a:t> </a:t>
            </a:r>
            <a:r>
              <a:rPr lang="es-ES_tradnl" dirty="0" err="1"/>
              <a:t>Ops</a:t>
            </a:r>
            <a:r>
              <a:rPr lang="es-ES_tradnl" dirty="0"/>
              <a:t> </a:t>
            </a:r>
            <a:r>
              <a:rPr lang="es-ES_tradnl" dirty="0" err="1"/>
              <a:t>allows</a:t>
            </a:r>
            <a:r>
              <a:rPr lang="es-ES_tradnl" dirty="0"/>
              <a:t> </a:t>
            </a:r>
            <a:r>
              <a:rPr lang="es-ES_tradnl" dirty="0" err="1"/>
              <a:t>us</a:t>
            </a:r>
            <a:r>
              <a:rPr lang="es-ES_tradnl" dirty="0"/>
              <a:t> to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US to </a:t>
            </a:r>
            <a:r>
              <a:rPr lang="es-ES_tradnl" dirty="0" err="1"/>
              <a:t>manage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tasks</a:t>
            </a:r>
            <a:endParaRPr lang="es-ES_tradnl" dirty="0"/>
          </a:p>
          <a:p>
            <a:r>
              <a:rPr lang="es-ES_tradnl" dirty="0" err="1"/>
              <a:t>Assign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workflow</a:t>
            </a:r>
            <a:r>
              <a:rPr lang="es-ES_tradnl" dirty="0"/>
              <a:t>, </a:t>
            </a:r>
            <a:r>
              <a:rPr lang="es-ES_tradnl" dirty="0" err="1"/>
              <a:t>managing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Backlog</a:t>
            </a:r>
            <a:r>
              <a:rPr lang="es-ES_tradnl" dirty="0"/>
              <a:t> </a:t>
            </a:r>
          </a:p>
          <a:p>
            <a: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US - Categorization - Scrum poker estimation </a:t>
            </a:r>
          </a:p>
          <a:p>
            <a: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-Story points - </a:t>
            </a:r>
            <a:r>
              <a:rPr lang="en-US" sz="1200" b="0" i="0" u="none" strike="noStrike" dirty="0" err="1">
                <a:effectLst/>
                <a:latin typeface="+mn-lt"/>
                <a:ea typeface="+mn-ea"/>
                <a:cs typeface="+mn-cs"/>
                <a:sym typeface="Calibri"/>
              </a:rPr>
              <a:t>FIbonnacci</a:t>
            </a:r>
            <a:endParaRPr lang="en-US" sz="1200" b="0" i="0" u="none" strike="noStrike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  <a:t>Pros / Cons</a:t>
            </a:r>
            <a:b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</a:br>
            <a:br>
              <a:rPr lang="en-US" sz="1200" b="0" i="0" u="none" strike="noStrike" dirty="0">
                <a:effectLst/>
                <a:latin typeface="+mn-lt"/>
                <a:ea typeface="+mn-ea"/>
                <a:cs typeface="+mn-cs"/>
                <a:sym typeface="Calibri"/>
              </a:rPr>
            </a:br>
            <a:endParaRPr lang="en-US" sz="1200" b="0" i="0" u="none" strike="noStrike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br>
              <a:rPr lang="en-US" dirty="0"/>
            </a:b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9787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To build and deploy your code using Azure Pipelines, you need at least one agent. An agent is a service that runs the jobs defined in your pipeline. The execution of these jobs can occur directly on the agent's host machine or in containers.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76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7608D-CC5C-2946-B1A5-0D2A7106ED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80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It's platform and language independent, which means you can build code on every platform using the code base you want. </a:t>
            </a:r>
          </a:p>
          <a:p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It can be integrated with different types of repositories (Azure Repos, GitHub, GitHub Enterprise, </a:t>
            </a:r>
            <a:r>
              <a:rPr lang="en-US" sz="1200" dirty="0" err="1">
                <a:effectLst/>
                <a:latin typeface="+mn-lt"/>
                <a:ea typeface="+mn-ea"/>
                <a:cs typeface="+mn-cs"/>
                <a:sym typeface="Calibri"/>
              </a:rPr>
              <a:t>BitBucket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, and so on). </a:t>
            </a:r>
          </a:p>
          <a:p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Lots of extensions (standard and community-driven) are available for building your code and for handling custom tasks. </a:t>
            </a:r>
          </a:p>
          <a:p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Allows you to deploy your code to different cloud vendors. </a:t>
            </a:r>
          </a:p>
          <a:p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You can work with containerized applications such as Docker, Azure Container Registry, or Kubernetes.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48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build in DevOps we need to work  in </a:t>
            </a:r>
            <a:r>
              <a:rPr lang="en-US" dirty="0" err="1"/>
              <a:t>IaC</a:t>
            </a:r>
            <a:r>
              <a:rPr lang="en-US" dirty="0"/>
              <a:t> model therefor we need a language capable to manage or handle the infrastructure.</a:t>
            </a:r>
          </a:p>
          <a:p>
            <a:r>
              <a:rPr lang="en-US" dirty="0"/>
              <a:t>So we need a declarative code to manage, and that is YAML.</a:t>
            </a:r>
          </a:p>
          <a:p>
            <a:endParaRPr lang="en-US" dirty="0"/>
          </a:p>
          <a:p>
            <a:r>
              <a:rPr lang="en-US" dirty="0"/>
              <a:t>So what can we do with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92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7608D-CC5C-2946-B1A5-0D2A7106ED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7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28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06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30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139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16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01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3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4E77-E045-F94B-AFAA-C613DF5B9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40774-1475-B54D-9547-560EA30D1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637FC-E3C3-DD4B-A7B2-2BD331C0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753EA-97E3-754C-8082-B0C27F3C1DB3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0F68E-44DC-BB4C-A523-D9287B46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767E4-6957-8942-BD19-5A44C9EC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62707-18DF-374B-99B5-B5264617F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63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peaker bi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FirstName"/>
          <p:cNvSpPr txBox="1">
            <a:spLocks noGrp="1"/>
          </p:cNvSpPr>
          <p:nvPr>
            <p:ph type="title" hasCustomPrompt="1"/>
          </p:nvPr>
        </p:nvSpPr>
        <p:spPr>
          <a:xfrm>
            <a:off x="424540" y="451274"/>
            <a:ext cx="6137625" cy="71188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FirstName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24542" y="2560816"/>
            <a:ext cx="6035253" cy="647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1045028" indent="-587828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L="1428750" indent="-51435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L="1828800" indent="-45720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L="2286000" indent="-45720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</a:lstStyle>
          <a:p>
            <a:r>
              <a:t>Job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702438" y="378547"/>
            <a:ext cx="1685407" cy="16854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47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07182" y="6070600"/>
            <a:ext cx="2155344" cy="54021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ext Placeholder 41"/>
          <p:cNvSpPr>
            <a:spLocks noGrp="1"/>
          </p:cNvSpPr>
          <p:nvPr>
            <p:ph type="body" sz="quarter" idx="22" hasCustomPrompt="1"/>
          </p:nvPr>
        </p:nvSpPr>
        <p:spPr>
          <a:xfrm>
            <a:off x="424540" y="1168023"/>
            <a:ext cx="6137626" cy="711883"/>
          </a:xfrm>
          <a:prstGeom prst="rect">
            <a:avLst/>
          </a:prstGeom>
        </p:spPr>
        <p:txBody>
          <a:bodyPr/>
          <a:lstStyle>
            <a:lvl1pPr marL="0" indent="0" defTabSz="621791">
              <a:lnSpc>
                <a:spcPct val="90000"/>
              </a:lnSpc>
              <a:spcBef>
                <a:spcPts val="600"/>
              </a:spcBef>
              <a:buClrTx/>
              <a:buSzTx/>
              <a:buFontTx/>
              <a:buNone/>
              <a:defRPr sz="4080" b="1"/>
            </a:lvl1pPr>
          </a:lstStyle>
          <a:p>
            <a:r>
              <a:t>SecondName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894232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2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B33D-13CE-C144-A1D4-8982D0EA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78F0C-EB58-1843-8F6A-D52CE7E8C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3BFDE-D035-5C43-B1EA-A2946D20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99AEA-AF09-9E4F-98F6-57D800AAC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BF2CB-7A5C-1B46-895B-6E238241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05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EFA9-84E5-DC4C-A1BA-D707F2BF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DB6B-173D-2142-9541-571A48214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9A11D-D9DC-F44A-9FA9-BC04A1BE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CC3EE-F7A9-7C45-9D11-A049AFBE5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5E2ED-EE96-8F48-BBF4-FC4EF3B1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8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8859-372C-7346-9FFE-E0BB5503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78075-010D-D34B-BE95-5A1FDB98D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A2E62-2B81-6F43-B987-3291EF83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DF713-21B6-C34C-8A1D-AC8E4EB7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9B0B3-4033-9C42-9335-84195B7E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297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DEB4-89CE-0E4C-A329-0A5496AD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A08B-DB88-FC4F-95BA-74D624FB4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49339-BE4F-4C41-9DCA-1D64856AE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DD65-64FF-3B4F-A34E-56F2D8B7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4FE21-8474-2547-BD93-992E6432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EF2D9-A929-BD41-A2C7-26D3AF5C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43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F2D4-3C6B-D041-B7A7-72178727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0CF98-A2AC-5740-94A5-0B29D44A2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AFD92-F9B4-6943-A439-236222374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1D430-ADE6-1F4A-B6CF-4B0016031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BCCDC-A49B-5B4F-8E15-28D8C6EA7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15A9F-822F-2247-B92C-805563BF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D9F89-738C-4E46-85C4-9EA41DC5C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9931C-DB7E-2E4D-BB90-D6D5D774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63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1FAA-0CF7-264C-91AD-1437FC06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D6787-2BB2-414B-B9A8-AF22DBBF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EC7F3-BB51-364D-9891-0E8EE9A7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015D0-C63C-0947-AA9D-0519FECD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4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140CC0-90B0-9B47-AB38-C0CADA9A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07C6D-B6F4-CE47-967C-F3052ADE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13A17-D67E-DE4B-99E5-E582E1A0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37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6E15-92E6-9D44-AF38-AF74E915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B6ECB-2B6F-F140-A944-4F87BCD1B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64C53-4777-B24C-B295-BE7AF4DA4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1CBB1-CCA3-1D47-ACF6-D41C460B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8C338-4695-3B49-881D-AB07E8217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50F2E-4F19-AC44-97C6-5C944DF2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81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CBB4-6006-C349-AB08-BFC5D78A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8CA19-9B75-974A-9C87-4BE8566CD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BA201-D0B5-4D47-8A53-289453849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47DC8-74D0-034A-B5C2-83781433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BED32-5F4E-7641-80F9-2F6F8DA9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CB7C6-FEF8-354D-8FC4-3C8F2E13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6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410B-9F9E-6D4E-9947-FCDF30C0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ACEC7-FDC5-2240-B71D-1A4F083F0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527C4-1B9A-E341-B04C-FA56FFDB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241F3-CB5C-5C48-B9E4-B744BA8A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66ED5-7451-0E4D-944E-78F81E79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3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98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2F1FA5-98AA-C64C-AA55-D33BB2790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969BC-A6A0-674D-886D-7BF0F6BB6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1FC0E-B32B-124E-9F26-989CE5A3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137D3-1862-7F41-8C5B-FE81084F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BB7F7-6255-FA48-A107-3FB888DF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767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peaker bi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Name"/>
          <p:cNvSpPr txBox="1">
            <a:spLocks noGrp="1"/>
          </p:cNvSpPr>
          <p:nvPr>
            <p:ph type="title" hasCustomPrompt="1"/>
          </p:nvPr>
        </p:nvSpPr>
        <p:spPr>
          <a:xfrm>
            <a:off x="424540" y="451274"/>
            <a:ext cx="6137625" cy="711882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FirstName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24542" y="2560816"/>
            <a:ext cx="6035253" cy="647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1045028" indent="-587828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L="1428750" indent="-51435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L="1828800" indent="-45720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L="2286000" indent="-457200">
              <a:lnSpc>
                <a:spcPct val="100000"/>
              </a:lnSpc>
              <a:buClrTx/>
              <a:buFontTx/>
              <a:defRPr sz="3600" b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</a:lstStyle>
          <a:p>
            <a:r>
              <a:t>Job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702438" y="378547"/>
            <a:ext cx="1685407" cy="16854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" name="Text Placeholder 41"/>
          <p:cNvSpPr>
            <a:spLocks noGrp="1"/>
          </p:cNvSpPr>
          <p:nvPr>
            <p:ph type="body" sz="quarter" idx="22" hasCustomPrompt="1"/>
          </p:nvPr>
        </p:nvSpPr>
        <p:spPr>
          <a:xfrm>
            <a:off x="424540" y="1168023"/>
            <a:ext cx="6137626" cy="711883"/>
          </a:xfrm>
          <a:prstGeom prst="rect">
            <a:avLst/>
          </a:prstGeom>
        </p:spPr>
        <p:txBody>
          <a:bodyPr/>
          <a:lstStyle>
            <a:lvl1pPr marL="0" indent="0" defTabSz="621791">
              <a:lnSpc>
                <a:spcPct val="90000"/>
              </a:lnSpc>
              <a:spcBef>
                <a:spcPts val="600"/>
              </a:spcBef>
              <a:buClrTx/>
              <a:buSzTx/>
              <a:buFontTx/>
              <a:buNone/>
              <a:defRPr sz="4080" b="1"/>
            </a:lvl1pPr>
          </a:lstStyle>
          <a:p>
            <a:r>
              <a:t>SecondName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18131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97087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6"/>
            <a:ext cx="4330700" cy="540913"/>
          </a:xfrm>
        </p:spPr>
        <p:txBody>
          <a:bodyPr/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2" y="1514756"/>
            <a:ext cx="3929500" cy="358448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3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2" y="1873835"/>
            <a:ext cx="3929500" cy="792684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2" y="3008431"/>
            <a:ext cx="3929500" cy="358448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2" y="3367511"/>
            <a:ext cx="3929500" cy="792684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2" y="4480060"/>
            <a:ext cx="3929500" cy="358448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2" y="4839139"/>
            <a:ext cx="3929500" cy="792684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4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3819404" cy="349251"/>
          </a:xfrm>
        </p:spPr>
        <p:txBody>
          <a:bodyPr/>
          <a:lstStyle>
            <a:lvl1pPr marL="0" algn="l" defTabSz="121914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8" y="5158385"/>
            <a:ext cx="3816116" cy="349251"/>
          </a:xfrm>
        </p:spPr>
        <p:txBody>
          <a:bodyPr/>
          <a:lstStyle>
            <a:lvl1pPr marL="0" algn="l" defTabSz="121914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3820672" cy="349251"/>
          </a:xfrm>
        </p:spPr>
        <p:txBody>
          <a:bodyPr/>
          <a:lstStyle>
            <a:lvl1pPr marL="0" algn="l" defTabSz="121914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4780" y="6170841"/>
            <a:ext cx="3820672" cy="349251"/>
          </a:xfrm>
        </p:spPr>
        <p:txBody>
          <a:bodyPr/>
          <a:lstStyle>
            <a:lvl1pPr marL="0" algn="l" defTabSz="121914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youremail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2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1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2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4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54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70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861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768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40D16B-9AD1-1D4C-9DB9-C64BC7A5F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4413A-82F3-004D-996E-B00D91E0B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FC2FB-17F3-B94F-875E-BC1A43F87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441F4-394D-C649-B8D9-D23CF185C88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1935F-0F82-A843-86B0-C7B2F9083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E138A-BE9B-5E43-A45B-95C5FA2D1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5C984-26BE-0745-AF09-7C8F6E186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0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umentation.red-gate.com/scg/sql-code-analysis-documentation" TargetMode="External"/><Relationship Id="rId3" Type="http://schemas.openxmlformats.org/officeDocument/2006/relationships/hyperlink" Target="https://github.com/tcartwright/SqlServer.Rules" TargetMode="External"/><Relationship Id="rId7" Type="http://schemas.openxmlformats.org/officeDocument/2006/relationships/hyperlink" Target="https://tsqlt.org/" TargetMode="External"/><Relationship Id="rId2" Type="http://schemas.openxmlformats.org/officeDocument/2006/relationships/hyperlink" Target="https://github.com/microsoft/DACExtensions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dbunit.sourceforge.net/" TargetMode="External"/><Relationship Id="rId5" Type="http://schemas.openxmlformats.org/officeDocument/2006/relationships/hyperlink" Target="https://docs.microsoft.com/en-us/sql/ssdt/walkthrough-creating-and-running-a-sql-server-unit-test?view=sql-server-ver15" TargetMode="External"/><Relationship Id="rId4" Type="http://schemas.openxmlformats.org/officeDocument/2006/relationships/hyperlink" Target="https://github.com/jarulraj/sqlcheck" TargetMode="External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25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azure-sql/modern-development-creating-a-rest-api-via-ci-cd-and-back/" TargetMode="External"/><Relationship Id="rId3" Type="http://schemas.openxmlformats.org/officeDocument/2006/relationships/hyperlink" Target="https://docs.microsoft.com/en-us/azure/azure-sql/" TargetMode="External"/><Relationship Id="rId7" Type="http://schemas.openxmlformats.org/officeDocument/2006/relationships/hyperlink" Target="https://docs.microsoft.com/en-us/azure/devops/pipelines/repos/github?view=azure-devops&amp;tabs=yaml" TargetMode="External"/><Relationship Id="rId2" Type="http://schemas.openxmlformats.org/officeDocument/2006/relationships/hyperlink" Target="https://docs.microsoft.com/en-us/azure/devops/pipelines/agents/agents?view=azure-devops&amp;tabs=browser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ocs.microsoft.com/en-us/azure/devops/pipelines/agents/pools-queues?view=azure-devops&amp;tabs=yaml,browser" TargetMode="External"/><Relationship Id="rId11" Type="http://schemas.openxmlformats.org/officeDocument/2006/relationships/hyperlink" Target="https://github.com/Muppity/PASSDataSummit2021_Repo" TargetMode="External"/><Relationship Id="rId5" Type="http://schemas.openxmlformats.org/officeDocument/2006/relationships/hyperlink" Target="https://azure.microsoft.com/en-us/products/azure-sql/" TargetMode="External"/><Relationship Id="rId10" Type="http://schemas.openxmlformats.org/officeDocument/2006/relationships/hyperlink" Target="https://github.com/microsoft/sqlworkshops-azuresqlworkshop" TargetMode="External"/><Relationship Id="rId4" Type="http://schemas.openxmlformats.org/officeDocument/2006/relationships/hyperlink" Target="https://docs.microsoft.com/en-us/azure/devops/pipelines/yaml-schema?view=azure-devops&amp;tabs=schema,parameter-schema" TargetMode="External"/><Relationship Id="rId9" Type="http://schemas.openxmlformats.org/officeDocument/2006/relationships/hyperlink" Target="https://docs.microsoft.com/en-us/learn/paths/azure-sql-fundamentals/?WT.mc_id=azuresql4beg_azuresql-social-lear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475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8EFF-927E-2C4C-8588-65C950992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733" y="1202267"/>
            <a:ext cx="8805334" cy="18118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Azure DevOps </a:t>
            </a:r>
            <a:r>
              <a:rPr lang="en-US" b="0" dirty="0">
                <a:solidFill>
                  <a:schemeClr val="bg2"/>
                </a:solidFill>
              </a:rPr>
              <a:t>para </a:t>
            </a:r>
            <a:r>
              <a:rPr lang="en-US" b="0" dirty="0" err="1">
                <a:solidFill>
                  <a:schemeClr val="bg2"/>
                </a:solidFill>
              </a:rPr>
              <a:t>crear</a:t>
            </a:r>
            <a:r>
              <a:rPr lang="en-US" b="0" dirty="0">
                <a:solidFill>
                  <a:schemeClr val="bg2"/>
                </a:solidFill>
              </a:rPr>
              <a:t> CI/CD pipelines con </a:t>
            </a:r>
            <a:r>
              <a:rPr lang="en-US" dirty="0">
                <a:solidFill>
                  <a:schemeClr val="bg2"/>
                </a:solidFill>
              </a:rPr>
              <a:t>Azure SQL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32F57-D1E9-D24E-8B2C-5A84411C98BC}"/>
              </a:ext>
            </a:extLst>
          </p:cNvPr>
          <p:cNvSpPr/>
          <p:nvPr/>
        </p:nvSpPr>
        <p:spPr>
          <a:xfrm>
            <a:off x="1337733" y="3861938"/>
            <a:ext cx="30927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Carlos López</a:t>
            </a:r>
          </a:p>
          <a:p>
            <a:r>
              <a:rPr lang="en-US" sz="2000" dirty="0">
                <a:solidFill>
                  <a:schemeClr val="bg2"/>
                </a:solidFill>
              </a:rPr>
              <a:t>Cloud Data Engineer </a:t>
            </a:r>
          </a:p>
          <a:p>
            <a:r>
              <a:rPr lang="en-US" dirty="0">
                <a:solidFill>
                  <a:schemeClr val="bg2"/>
                </a:solidFill>
              </a:rPr>
              <a:t>Microsoft MVP Data Platform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EBF0E6-92D6-D44F-B833-D415FFE7D9F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3067" y="4969935"/>
            <a:ext cx="1490131" cy="1490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378994-C8A1-2B49-AE99-CCDBDBF66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734" y="4969934"/>
            <a:ext cx="1490131" cy="1490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5C62A-4EAA-CD4D-A5F7-0398B64D4AF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8246534" y="5038641"/>
            <a:ext cx="1354665" cy="14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8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EF0E4E-BC74-1742-9C2C-E1C5C118F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629975"/>
              </p:ext>
            </p:extLst>
          </p:nvPr>
        </p:nvGraphicFramePr>
        <p:xfrm>
          <a:off x="2128064" y="1282393"/>
          <a:ext cx="7564575" cy="4967982"/>
        </p:xfrm>
        <a:graphic>
          <a:graphicData uri="http://schemas.openxmlformats.org/drawingml/2006/table">
            <a:tbl>
              <a:tblPr/>
              <a:tblGrid>
                <a:gridCol w="2521525">
                  <a:extLst>
                    <a:ext uri="{9D8B030D-6E8A-4147-A177-3AD203B41FA5}">
                      <a16:colId xmlns:a16="http://schemas.microsoft.com/office/drawing/2014/main" val="1263884318"/>
                    </a:ext>
                  </a:extLst>
                </a:gridCol>
                <a:gridCol w="2521525">
                  <a:extLst>
                    <a:ext uri="{9D8B030D-6E8A-4147-A177-3AD203B41FA5}">
                      <a16:colId xmlns:a16="http://schemas.microsoft.com/office/drawing/2014/main" val="2899026550"/>
                    </a:ext>
                  </a:extLst>
                </a:gridCol>
                <a:gridCol w="2521525">
                  <a:extLst>
                    <a:ext uri="{9D8B030D-6E8A-4147-A177-3AD203B41FA5}">
                      <a16:colId xmlns:a16="http://schemas.microsoft.com/office/drawing/2014/main" val="4208948533"/>
                    </a:ext>
                  </a:extLst>
                </a:gridCol>
              </a:tblGrid>
              <a:tr h="511528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Image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605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Classic Editor Agent Specification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YAML VM Image Label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519900"/>
                  </a:ext>
                </a:extLst>
              </a:tr>
              <a:tr h="554374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Windows Server 2022 with Visual Studio 2022</a:t>
                      </a:r>
                    </a:p>
                  </a:txBody>
                  <a:tcPr>
                    <a:lnL w="12700" cap="flat" cmpd="sng" algn="ctr">
                      <a:solidFill>
                        <a:srgbClr val="605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5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7B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i="1">
                          <a:effectLst/>
                        </a:rPr>
                        <a:t>windows-2022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8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windows-2022</a:t>
                      </a:r>
                    </a:p>
                  </a:txBody>
                  <a:tcPr>
                    <a:lnL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90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648304"/>
                  </a:ext>
                </a:extLst>
              </a:tr>
              <a:tr h="554374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Windows Server 2019 with Visual Studio 2019</a:t>
                      </a:r>
                    </a:p>
                  </a:txBody>
                  <a:tcPr>
                    <a:lnL w="12700" cap="flat" cmpd="sng" algn="ctr">
                      <a:solidFill>
                        <a:srgbClr val="D07B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8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7B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0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i="1" dirty="0">
                          <a:effectLst/>
                        </a:rPr>
                        <a:t>windows-2019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508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8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35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windows-latest OR windows-2019</a:t>
                      </a:r>
                    </a:p>
                  </a:txBody>
                  <a:tcPr>
                    <a:lnL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5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26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586738"/>
                  </a:ext>
                </a:extLst>
              </a:tr>
              <a:tr h="554374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Windows Server 2016 with Visual Studio 2017</a:t>
                      </a:r>
                    </a:p>
                  </a:txBody>
                  <a:tcPr>
                    <a:lnL w="12700" cap="flat" cmpd="sng" algn="ctr">
                      <a:solidFill>
                        <a:srgbClr val="900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35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0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EC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i="1">
                          <a:effectLst/>
                        </a:rPr>
                        <a:t>vs2017-win2016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A035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6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35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D5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vs2017-win2016</a:t>
                      </a:r>
                    </a:p>
                  </a:txBody>
                  <a:tcPr>
                    <a:lnL w="12700" cap="flat" cmpd="sng" algn="ctr">
                      <a:solidFill>
                        <a:srgbClr val="4026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26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26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E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976199"/>
                  </a:ext>
                </a:extLst>
              </a:tr>
              <a:tr h="554374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Ubuntu 20.04</a:t>
                      </a:r>
                    </a:p>
                  </a:txBody>
                  <a:tcPr>
                    <a:lnL w="12700" cap="flat" cmpd="sng" algn="ctr">
                      <a:solidFill>
                        <a:srgbClr val="D0EC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5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EC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9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i="1">
                          <a:effectLst/>
                        </a:rPr>
                        <a:t>ubuntu-20.04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C0D5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5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A7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ubuntu-latest OR ubuntu-20.04</a:t>
                      </a:r>
                    </a:p>
                  </a:txBody>
                  <a:tcPr>
                    <a:lnL w="12700" cap="flat" cmpd="sng" algn="ctr">
                      <a:solidFill>
                        <a:srgbClr val="40E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8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E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1C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398849"/>
                  </a:ext>
                </a:extLst>
              </a:tr>
              <a:tr h="30691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Ubuntu 18.04</a:t>
                      </a:r>
                    </a:p>
                  </a:txBody>
                  <a:tcPr>
                    <a:lnL w="12700" cap="flat" cmpd="sng" algn="ctr">
                      <a:solidFill>
                        <a:srgbClr val="B09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7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9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i="1">
                          <a:effectLst/>
                        </a:rPr>
                        <a:t>ubuntu-18.04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0A7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1C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A7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5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ubuntu-18.04</a:t>
                      </a:r>
                    </a:p>
                  </a:txBody>
                  <a:tcPr>
                    <a:lnL w="12700" cap="flat" cmpd="sng" algn="ctr">
                      <a:solidFill>
                        <a:srgbClr val="201C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5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1C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A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9739"/>
                  </a:ext>
                </a:extLst>
              </a:tr>
              <a:tr h="30691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macOS 11 Big Sur</a:t>
                      </a:r>
                    </a:p>
                  </a:txBody>
                  <a:tcPr>
                    <a:lnL w="12700" cap="flat" cmpd="sng" algn="ctr">
                      <a:solidFill>
                        <a:srgbClr val="00D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5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2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6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i="1">
                          <a:effectLst/>
                        </a:rPr>
                        <a:t>macOS-11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505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A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5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D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macOS-11</a:t>
                      </a:r>
                    </a:p>
                  </a:txBody>
                  <a:tcPr>
                    <a:lnL w="12700" cap="flat" cmpd="sng" algn="ctr">
                      <a:solidFill>
                        <a:srgbClr val="002A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BC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A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465141"/>
                  </a:ext>
                </a:extLst>
              </a:tr>
              <a:tr h="395982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macOS X Mojave 10.14</a:t>
                      </a:r>
                    </a:p>
                  </a:txBody>
                  <a:tcPr>
                    <a:lnL w="12700" cap="flat" cmpd="sng" algn="ctr">
                      <a:solidFill>
                        <a:srgbClr val="406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D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6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B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i="1">
                          <a:effectLst/>
                        </a:rPr>
                        <a:t>macOS-10.14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E0D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3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D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B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macOS-10.14</a:t>
                      </a:r>
                    </a:p>
                  </a:txBody>
                  <a:tcPr>
                    <a:lnL w="12700" cap="flat" cmpd="sng" algn="ctr">
                      <a:solidFill>
                        <a:srgbClr val="203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2A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37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A4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738735"/>
                  </a:ext>
                </a:extLst>
              </a:tr>
              <a:tr h="554374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macOS X Catalina 10.15</a:t>
                      </a:r>
                    </a:p>
                  </a:txBody>
                  <a:tcPr>
                    <a:lnL w="12700" cap="flat" cmpd="sng" algn="ctr">
                      <a:solidFill>
                        <a:srgbClr val="70B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B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B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BB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i="1">
                          <a:effectLst/>
                        </a:rPr>
                        <a:t>macOS-10.15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60B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A4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B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B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macOS-latest OR macOS-10.15</a:t>
                      </a:r>
                    </a:p>
                  </a:txBody>
                  <a:tcPr>
                    <a:lnL w="12700" cap="flat" cmpd="sng" algn="ctr">
                      <a:solidFill>
                        <a:srgbClr val="90A4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A4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A4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A4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6419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E66BEF-385D-BD4F-BC1D-A5DF7E6D238F}"/>
              </a:ext>
            </a:extLst>
          </p:cNvPr>
          <p:cNvSpPr txBox="1"/>
          <p:nvPr/>
        </p:nvSpPr>
        <p:spPr>
          <a:xfrm>
            <a:off x="1178560" y="264160"/>
            <a:ext cx="5039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Especificaciones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5749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EACC-1841-3143-89E7-C0B2E78F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Self-Hosted Agents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3CE3B-81FB-D045-A69F-08F5C96C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30438"/>
            <a:ext cx="115824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9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0B66-C88B-7445-8AB2-26CF604A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7" y="161925"/>
            <a:ext cx="10515600" cy="1325563"/>
          </a:xfrm>
        </p:spPr>
        <p:txBody>
          <a:bodyPr/>
          <a:lstStyle/>
          <a:p>
            <a:r>
              <a:rPr lang="en-US" b="1" dirty="0"/>
              <a:t>Self-Hosted Agents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AB683-41C9-EF47-9488-B7D95452A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17" y="1229519"/>
            <a:ext cx="4304940" cy="4352925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A5E4818-E94E-1846-9558-5258DCF6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836" y="1217612"/>
            <a:ext cx="7002886" cy="41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9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493E-FFA5-4043-A25F-4AB7B5E5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68" y="347662"/>
            <a:ext cx="10515600" cy="1325563"/>
          </a:xfrm>
        </p:spPr>
        <p:txBody>
          <a:bodyPr/>
          <a:lstStyle/>
          <a:p>
            <a:r>
              <a:rPr lang="en-US" b="1" dirty="0"/>
              <a:t>Self-Hosted Agents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3C9808-CB58-594B-8591-78F0DD653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9568" y="1673225"/>
            <a:ext cx="5595501" cy="43529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461F9-DBBA-8E45-B9F1-DA5FA22E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39" y="3268662"/>
            <a:ext cx="7772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5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8EFF-927E-2C4C-8588-65C950992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85" y="2255519"/>
            <a:ext cx="8805334" cy="12259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Pipelines </a:t>
            </a:r>
            <a:r>
              <a:rPr lang="en-US" dirty="0" err="1">
                <a:solidFill>
                  <a:schemeClr val="bg2"/>
                </a:solidFill>
              </a:rPr>
              <a:t>en</a:t>
            </a:r>
            <a:r>
              <a:rPr lang="en-US" dirty="0">
                <a:solidFill>
                  <a:schemeClr val="bg2"/>
                </a:solidFill>
              </a:rPr>
              <a:t> Azure DevOps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020C01-F16B-4A41-A512-19C82675A87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4721" y="3727029"/>
            <a:ext cx="2509518" cy="25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5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EA4566-F7AF-9A40-8901-54F2FA79A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Independientes</a:t>
            </a:r>
            <a:r>
              <a:rPr lang="en-US" dirty="0"/>
              <a:t> de </a:t>
            </a:r>
            <a:r>
              <a:rPr lang="en-US" dirty="0" err="1"/>
              <a:t>plataforma</a:t>
            </a:r>
            <a:r>
              <a:rPr lang="en-US" dirty="0"/>
              <a:t> y del </a:t>
            </a:r>
            <a:r>
              <a:rPr lang="en-US" dirty="0" err="1"/>
              <a:t>lenguaje</a:t>
            </a:r>
            <a:r>
              <a:rPr lang="en-US" dirty="0"/>
              <a:t> native</a:t>
            </a:r>
          </a:p>
          <a:p>
            <a:r>
              <a:rPr lang="en-US" dirty="0" err="1"/>
              <a:t>Interoperabilidad</a:t>
            </a:r>
            <a:r>
              <a:rPr lang="en-US" dirty="0"/>
              <a:t> entre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repositorio</a:t>
            </a:r>
            <a:endParaRPr lang="en-US" dirty="0"/>
          </a:p>
          <a:p>
            <a:r>
              <a:rPr lang="en-US" dirty="0" err="1"/>
              <a:t>Coexistencia</a:t>
            </a:r>
            <a:r>
              <a:rPr lang="en-US" dirty="0"/>
              <a:t> con extensions standard </a:t>
            </a:r>
            <a:r>
              <a:rPr lang="en-US" dirty="0" err="1"/>
              <a:t>disponibles</a:t>
            </a:r>
            <a:r>
              <a:rPr lang="en-US" dirty="0"/>
              <a:t> para construer Código</a:t>
            </a:r>
          </a:p>
          <a:p>
            <a:r>
              <a:rPr lang="en-US" dirty="0" err="1"/>
              <a:t>Compatibilidad</a:t>
            </a:r>
            <a:r>
              <a:rPr lang="en-US" dirty="0"/>
              <a:t> para </a:t>
            </a:r>
            <a:r>
              <a:rPr lang="en-US" dirty="0" err="1"/>
              <a:t>desplegar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con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nubes</a:t>
            </a:r>
            <a:r>
              <a:rPr lang="en-US" dirty="0"/>
              <a:t> de </a:t>
            </a:r>
            <a:r>
              <a:rPr lang="en-US" dirty="0" err="1"/>
              <a:t>servicio</a:t>
            </a:r>
            <a:r>
              <a:rPr lang="en-US" dirty="0"/>
              <a:t>. </a:t>
            </a:r>
          </a:p>
          <a:p>
            <a:r>
              <a:rPr lang="en-US" dirty="0" err="1"/>
              <a:t>Capacidad</a:t>
            </a:r>
            <a:r>
              <a:rPr lang="en-US" dirty="0"/>
              <a:t> para </a:t>
            </a:r>
            <a:r>
              <a:rPr lang="en-US" dirty="0" err="1"/>
              <a:t>manejar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229196-669B-E943-9FBF-8ADAF48E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Introducción</a:t>
            </a:r>
            <a:r>
              <a:rPr lang="en-US" b="1" dirty="0"/>
              <a:t> a 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019957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45C78-25C3-E94F-8ACE-7000E5BB6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Objetos Escalares</a:t>
            </a:r>
          </a:p>
          <a:p>
            <a:r>
              <a:rPr lang="es-ES_tradnl" dirty="0"/>
              <a:t>Listas y Colecciones</a:t>
            </a:r>
          </a:p>
          <a:p>
            <a:r>
              <a:rPr lang="en-US" dirty="0" err="1"/>
              <a:t>Diccionarios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r>
              <a:rPr lang="en-US" dirty="0" err="1"/>
              <a:t>Definiciones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DDL</a:t>
            </a:r>
          </a:p>
          <a:p>
            <a:r>
              <a:rPr lang="en-US" dirty="0" err="1"/>
              <a:t>Manipulacion</a:t>
            </a:r>
            <a:r>
              <a:rPr lang="en-US" dirty="0"/>
              <a:t> DML (a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operacion</a:t>
            </a:r>
            <a:r>
              <a:rPr lang="en-US" dirty="0"/>
              <a:t>)</a:t>
            </a:r>
            <a:endParaRPr lang="es-ES_trad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CF51DC-CC0C-294F-88A5-C804A6E5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Desarrollo declarativo en Base de datos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D92AB-A27A-3545-AA8C-C8BC346E9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93" y="2395547"/>
            <a:ext cx="3327400" cy="28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39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1328-200E-7D40-96B1-D95FD8D3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 </a:t>
            </a:r>
            <a:r>
              <a:rPr lang="en-US" b="1" dirty="0" err="1"/>
              <a:t>herramientas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C3D3A-C488-7A42-B5C2-B39BD07EB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0077D1"/>
                </a:solidFill>
                <a:latin typeface="Calibri" panose="020F0502020204030204" pitchFamily="34" charset="0"/>
              </a:rPr>
              <a:t>Visual Studio Code</a:t>
            </a:r>
            <a:br>
              <a:rPr lang="en-US" altLang="en-US" sz="2800" dirty="0">
                <a:solidFill>
                  <a:srgbClr val="0077D1"/>
                </a:solidFill>
                <a:latin typeface="Calibri" panose="020F0502020204030204" pitchFamily="34" charset="0"/>
              </a:rPr>
            </a:br>
            <a:r>
              <a:rPr lang="en-US" altLang="en-US" sz="2800" dirty="0">
                <a:solidFill>
                  <a:srgbClr val="0077D1"/>
                </a:solidFill>
                <a:latin typeface="Calibri" panose="020F0502020204030204" pitchFamily="34" charset="0"/>
              </a:rPr>
              <a:t>SQL Projects in Visual Studio 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2800" dirty="0" err="1">
                <a:solidFill>
                  <a:schemeClr val="tx1"/>
                </a:solidFill>
                <a:latin typeface="Calibri" panose="020F0502020204030204" pitchFamily="34" charset="0"/>
              </a:rPr>
              <a:t>SQLProj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 / SSDT)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0077D1"/>
                </a:solidFill>
                <a:latin typeface="Calibri" panose="020F0502020204030204" pitchFamily="34" charset="0"/>
              </a:rPr>
              <a:t>Azure Data Studio</a:t>
            </a:r>
            <a:br>
              <a:rPr lang="en-US" altLang="en-US" sz="2800" dirty="0">
                <a:solidFill>
                  <a:srgbClr val="0077D1"/>
                </a:solidFill>
                <a:latin typeface="Calibri" panose="020F0502020204030204" pitchFamily="34" charset="0"/>
              </a:rPr>
            </a:br>
            <a:r>
              <a:rPr lang="en-US" altLang="en-US" sz="2800" dirty="0">
                <a:solidFill>
                  <a:srgbClr val="0077D1"/>
                </a:solidFill>
                <a:latin typeface="Calibri" panose="020F0502020204030204" pitchFamily="34" charset="0"/>
              </a:rPr>
              <a:t>Build </a:t>
            </a:r>
            <a:r>
              <a:rPr lang="en-US" altLang="en-US" sz="2800" dirty="0" err="1">
                <a:solidFill>
                  <a:srgbClr val="0077D1"/>
                </a:solidFill>
                <a:latin typeface="Calibri" panose="020F0502020204030204" pitchFamily="34" charset="0"/>
              </a:rPr>
              <a:t>SQLProj</a:t>
            </a:r>
            <a:r>
              <a:rPr lang="en-US" altLang="en-US" sz="2800" dirty="0">
                <a:solidFill>
                  <a:srgbClr val="0077D1"/>
                </a:solidFill>
                <a:latin typeface="Calibri" panose="020F0502020204030204" pitchFamily="34" charset="0"/>
              </a:rPr>
              <a:t> from command line (preview)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800" dirty="0">
              <a:solidFill>
                <a:srgbClr val="0077D1"/>
              </a:solidFill>
              <a:latin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0077D1"/>
                </a:solidFill>
                <a:latin typeface="Calibri" panose="020F0502020204030204" pitchFamily="34" charset="0"/>
              </a:rPr>
              <a:t>Alternate </a:t>
            </a:r>
            <a:r>
              <a:rPr lang="en-US" altLang="en-US" sz="2800" dirty="0" err="1">
                <a:solidFill>
                  <a:srgbClr val="0077D1"/>
                </a:solidFill>
                <a:latin typeface="Calibri" panose="020F0502020204030204" pitchFamily="34" charset="0"/>
              </a:rPr>
              <a:t>MSBuild</a:t>
            </a:r>
            <a:r>
              <a:rPr lang="en-US" altLang="en-US" sz="2800" dirty="0">
                <a:solidFill>
                  <a:srgbClr val="0077D1"/>
                </a:solidFill>
                <a:latin typeface="Calibri" panose="020F0502020204030204" pitchFamily="34" charset="0"/>
              </a:rPr>
              <a:t> SDK for </a:t>
            </a:r>
            <a:r>
              <a:rPr lang="en-US" altLang="en-US" sz="2800" dirty="0" err="1">
                <a:solidFill>
                  <a:srgbClr val="0077D1"/>
                </a:solidFill>
                <a:latin typeface="Calibri" panose="020F0502020204030204" pitchFamily="34" charset="0"/>
              </a:rPr>
              <a:t>SqlProj</a:t>
            </a:r>
            <a:r>
              <a:rPr lang="en-US" altLang="en-US" sz="2800" dirty="0">
                <a:solidFill>
                  <a:srgbClr val="0077D1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</a:rPr>
              <a:t>* </a:t>
            </a:r>
            <a:endParaRPr lang="en-US" altLang="en-US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4AD19-6952-914B-B2F9-C1DB4368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62" y="5334137"/>
            <a:ext cx="1168258" cy="114720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7BD416A-9759-1D4C-A58C-A9DE4D3F7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9424" y="5229724"/>
            <a:ext cx="1048516" cy="12232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F545DFC-7621-4745-9339-19650FA64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9235" y="5334137"/>
            <a:ext cx="1227082" cy="122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4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52-32F0-9C4F-84A8-960D572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Escenario</a:t>
            </a:r>
            <a:r>
              <a:rPr lang="en-US" b="1" dirty="0"/>
              <a:t> de </a:t>
            </a:r>
            <a:r>
              <a:rPr lang="en-US" b="1" dirty="0" err="1"/>
              <a:t>despliegue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B9548-72DD-B446-B172-C5FE8612C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470150"/>
            <a:ext cx="8572500" cy="2552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E0691E-FFDB-054D-AD57-55C9699C379B}"/>
              </a:ext>
            </a:extLst>
          </p:cNvPr>
          <p:cNvSpPr/>
          <p:nvPr/>
        </p:nvSpPr>
        <p:spPr>
          <a:xfrm>
            <a:off x="738167" y="1860828"/>
            <a:ext cx="4514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/>
              <a:t>Azure</a:t>
            </a:r>
            <a:r>
              <a:rPr lang="es-ES_tradnl" dirty="0"/>
              <a:t> Data Studio Cross-</a:t>
            </a:r>
            <a:r>
              <a:rPr lang="es-ES_tradnl" dirty="0" err="1"/>
              <a:t>Platform</a:t>
            </a:r>
            <a:r>
              <a:rPr lang="es-ES_tradnl" dirty="0"/>
              <a:t> SQL </a:t>
            </a:r>
            <a:r>
              <a:rPr lang="es-ES_tradnl" dirty="0" err="1"/>
              <a:t>Projects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89123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D861B-A59F-404C-A7EE-69C2AADC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Una vista a la </a:t>
            </a:r>
            <a:r>
              <a:rPr lang="en-US" b="1" dirty="0" err="1"/>
              <a:t>estructura</a:t>
            </a:r>
            <a:r>
              <a:rPr lang="en-US" b="1" dirty="0"/>
              <a:t> YAML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78A17-825A-F943-9E76-5A688011D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89038"/>
            <a:ext cx="8266646" cy="5183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062BE-032A-FC44-A185-FA36A9184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613" y="1164806"/>
            <a:ext cx="2413896" cy="39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arlos"/>
          <p:cNvSpPr txBox="1">
            <a:spLocks noGrp="1"/>
          </p:cNvSpPr>
          <p:nvPr>
            <p:ph type="title"/>
          </p:nvPr>
        </p:nvSpPr>
        <p:spPr>
          <a:xfrm>
            <a:off x="475725" y="984666"/>
            <a:ext cx="6137625" cy="7118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1" defTabSz="621791">
              <a:defRPr sz="4080"/>
            </a:pPr>
            <a:r>
              <a:rPr b="1" dirty="0"/>
              <a:t>Carlos</a:t>
            </a:r>
            <a:r>
              <a:rPr lang="en-US" b="1" dirty="0"/>
              <a:t> López</a:t>
            </a:r>
            <a:endParaRPr b="1" dirty="0"/>
          </a:p>
        </p:txBody>
      </p:sp>
      <p:sp>
        <p:nvSpPr>
          <p:cNvPr id="218" name="Cloud Data Engineer - Microsoft MVP Data Platform"/>
          <p:cNvSpPr txBox="1">
            <a:spLocks noGrp="1"/>
          </p:cNvSpPr>
          <p:nvPr>
            <p:ph type="body" sz="quarter" idx="1"/>
          </p:nvPr>
        </p:nvSpPr>
        <p:spPr>
          <a:xfrm>
            <a:off x="475725" y="1696548"/>
            <a:ext cx="5281608" cy="647787"/>
          </a:xfrm>
          <a:prstGeom prst="rect">
            <a:avLst/>
          </a:prstGeom>
        </p:spPr>
        <p:txBody>
          <a:bodyPr>
            <a:noAutofit/>
          </a:bodyPr>
          <a:lstStyle>
            <a:lvl1pPr defTabSz="484631">
              <a:spcBef>
                <a:spcPts val="500"/>
              </a:spcBef>
              <a:defRPr sz="1907"/>
            </a:lvl1pPr>
          </a:lstStyle>
          <a:p>
            <a:r>
              <a:rPr lang="en-US" sz="3600" dirty="0"/>
              <a:t>Cloud Data Engineer </a:t>
            </a:r>
            <a:r>
              <a:rPr lang="en-US" sz="3200" dirty="0"/>
              <a:t>Microsoft MVP Data Platform</a:t>
            </a:r>
            <a:endParaRPr lang="en-US" sz="3600" dirty="0"/>
          </a:p>
        </p:txBody>
      </p:sp>
      <p:pic>
        <p:nvPicPr>
          <p:cNvPr id="219" name="IMG_0259-1.jpg" descr="IMG_0259-1.jpg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2"/>
                  <a:pt x="4833" y="21600"/>
                  <a:pt x="10797" y="21600"/>
                </a:cubicBezTo>
                <a:cubicBezTo>
                  <a:pt x="16762" y="21600"/>
                  <a:pt x="21600" y="16762"/>
                  <a:pt x="21600" y="10797"/>
                </a:cubicBezTo>
                <a:cubicBezTo>
                  <a:pt x="21600" y="4833"/>
                  <a:pt x="16762" y="0"/>
                  <a:pt x="10797" y="0"/>
                </a:cubicBezTo>
                <a:close/>
              </a:path>
            </a:pathLst>
          </a:custGeom>
        </p:spPr>
      </p:pic>
      <p:pic>
        <p:nvPicPr>
          <p:cNvPr id="222" name="MVP_Logo_Horizontal_Secondary_Blue286_CMYK_300ppi.png" descr="MVP_Logo_Horizontal_Secondary_Blue286_CMYK_300ppi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1039" y="2075857"/>
            <a:ext cx="2155344" cy="86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carlos-lopez-taks"/>
          <p:cNvSpPr txBox="1"/>
          <p:nvPr/>
        </p:nvSpPr>
        <p:spPr>
          <a:xfrm>
            <a:off x="1110667" y="4213695"/>
            <a:ext cx="1898916" cy="460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30000"/>
              </a:lnSpc>
              <a:spcBef>
                <a:spcPts val="1000"/>
              </a:spcBef>
              <a:defRPr sz="1600" b="0"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sz="2000" dirty="0" err="1">
                <a:latin typeface="IBM Plex Sans" panose="020B0503050203000203" pitchFamily="34" charset="77"/>
              </a:rPr>
              <a:t>carlos-lopez-taks</a:t>
            </a:r>
            <a:r>
              <a:rPr dirty="0">
                <a:latin typeface="IBM Plex Sans" panose="020B0503050203000203" pitchFamily="34" charset="77"/>
              </a:rPr>
              <a:t> </a:t>
            </a:r>
          </a:p>
        </p:txBody>
      </p:sp>
      <p:sp>
        <p:nvSpPr>
          <p:cNvPr id="224" name="carlosarturo.lopeztaks"/>
          <p:cNvSpPr txBox="1"/>
          <p:nvPr/>
        </p:nvSpPr>
        <p:spPr>
          <a:xfrm>
            <a:off x="1155377" y="5212439"/>
            <a:ext cx="2418289" cy="460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30000"/>
              </a:lnSpc>
              <a:spcBef>
                <a:spcPts val="1000"/>
              </a:spcBef>
              <a:defRPr sz="1600" b="0"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sz="2000" dirty="0" err="1">
                <a:solidFill>
                  <a:srgbClr val="222123"/>
                </a:solidFill>
                <a:latin typeface="IBM Plex Sans"/>
                <a:sym typeface="IBM Plex Sans"/>
              </a:rPr>
              <a:t>carlosarturo.lopeztaks</a:t>
            </a:r>
            <a:endParaRPr sz="2000" dirty="0">
              <a:solidFill>
                <a:srgbClr val="222123"/>
              </a:solidFill>
              <a:latin typeface="IBM Plex Sans"/>
              <a:sym typeface="IBM Plex Sans"/>
            </a:endParaRPr>
          </a:p>
        </p:txBody>
      </p:sp>
      <p:sp>
        <p:nvSpPr>
          <p:cNvPr id="225" name="@CarlosLopezDBA"/>
          <p:cNvSpPr txBox="1"/>
          <p:nvPr/>
        </p:nvSpPr>
        <p:spPr>
          <a:xfrm>
            <a:off x="1074599" y="4743821"/>
            <a:ext cx="1971051" cy="460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30000"/>
              </a:lnSpc>
              <a:spcBef>
                <a:spcPts val="1000"/>
              </a:spcBef>
              <a:defRPr sz="1600" b="0"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dirty="0">
                <a:latin typeface="IBM Plex Sans" panose="020B0503050203000203" pitchFamily="34" charset="77"/>
              </a:rPr>
              <a:t>@</a:t>
            </a:r>
            <a:r>
              <a:rPr sz="2000" dirty="0" err="1">
                <a:latin typeface="IBM Plex Sans" panose="020B0503050203000203" pitchFamily="34" charset="77"/>
              </a:rPr>
              <a:t>CarlosLopezDBA</a:t>
            </a:r>
            <a:endParaRPr dirty="0">
              <a:latin typeface="IBM Plex Sans" panose="020B0503050203000203" pitchFamily="34" charset="77"/>
            </a:endParaR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442" y="4256141"/>
            <a:ext cx="3429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3" name="Picture 1" descr="page2image14440544">
            <a:extLst>
              <a:ext uri="{FF2B5EF4-FFF2-40B4-BE49-F238E27FC236}">
                <a16:creationId xmlns:a16="http://schemas.microsoft.com/office/drawing/2014/main" id="{3B06C5AC-606F-4943-AD69-07DBE065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933" y="4583347"/>
            <a:ext cx="2269067" cy="22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37D6AB-DF03-2045-8D55-22DFF8FAC917}"/>
              </a:ext>
            </a:extLst>
          </p:cNvPr>
          <p:cNvSpPr/>
          <p:nvPr/>
        </p:nvSpPr>
        <p:spPr>
          <a:xfrm>
            <a:off x="8584864" y="3508479"/>
            <a:ext cx="22012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IBM Plex Sans" panose="020B0503050203000203" pitchFamily="34" charset="0"/>
              </a:rPr>
              <a:t>Community</a:t>
            </a:r>
            <a:r>
              <a:rPr lang="en-US" dirty="0">
                <a:latin typeface="IBM Plex Sans" panose="020B0503050203000203" pitchFamily="34" charset="0"/>
              </a:rPr>
              <a:t>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12DD5-7973-7E46-BC92-3DC39A109BAB}"/>
              </a:ext>
            </a:extLst>
          </p:cNvPr>
          <p:cNvSpPr/>
          <p:nvPr/>
        </p:nvSpPr>
        <p:spPr>
          <a:xfrm>
            <a:off x="6459795" y="3908589"/>
            <a:ext cx="5217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latin typeface="IBM Plex Sans" panose="020B0503050203000203" pitchFamily="34" charset="77"/>
                <a:sym typeface="IBM Plex Sans Regular"/>
              </a:rPr>
              <a:t>Blogger, Speaker, Local Community Leader </a:t>
            </a:r>
          </a:p>
        </p:txBody>
      </p:sp>
    </p:spTree>
    <p:extLst>
      <p:ext uri="{BB962C8B-B14F-4D97-AF65-F5344CB8AC3E}">
        <p14:creationId xmlns:p14="http://schemas.microsoft.com/office/powerpoint/2010/main" val="22770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5863-0ED0-0A49-8335-57664FCB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Azure DB into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0650FE-C303-5A43-A7BB-CFF38566F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62" y="1654175"/>
            <a:ext cx="6959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E402-5B63-AC45-96DA-DF4A288A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Task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B54409-633F-C444-811A-857297940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2571750"/>
            <a:ext cx="10210800" cy="17145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B16A91-78E1-7F40-97AC-2E8CADBBF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557338"/>
            <a:ext cx="10810876" cy="4568826"/>
          </a:xfrm>
        </p:spPr>
        <p:txBody>
          <a:bodyPr/>
          <a:lstStyle/>
          <a:p>
            <a:r>
              <a:rPr lang="en-US" dirty="0"/>
              <a:t>Example: Followed tasks to complete in the pipeline</a:t>
            </a:r>
          </a:p>
        </p:txBody>
      </p:sp>
    </p:spTree>
    <p:extLst>
      <p:ext uri="{BB962C8B-B14F-4D97-AF65-F5344CB8AC3E}">
        <p14:creationId xmlns:p14="http://schemas.microsoft.com/office/powerpoint/2010/main" val="3744277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E7F5-1C3B-B94D-B58A-48533AF5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Toolset to build Quality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8787A-4027-9443-9F71-458873E0E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Code Analysis </a:t>
            </a:r>
            <a:endParaRPr lang="en-US" dirty="0"/>
          </a:p>
          <a:p>
            <a:r>
              <a:rPr lang="en-US" dirty="0"/>
              <a:t>SSDT Static Code Analysis examples </a:t>
            </a:r>
          </a:p>
          <a:p>
            <a:pPr marL="0" indent="0">
              <a:buNone/>
            </a:pPr>
            <a:r>
              <a:rPr lang="en-US" dirty="0"/>
              <a:t>       	</a:t>
            </a:r>
            <a:r>
              <a:rPr lang="en-US" dirty="0">
                <a:hlinkClick r:id="rId2"/>
              </a:rPr>
              <a:t>Samples in DACExtensions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SqlServer.Rules</a:t>
            </a:r>
            <a:r>
              <a:rPr lang="en-US" dirty="0"/>
              <a:t> </a:t>
            </a:r>
          </a:p>
          <a:p>
            <a:r>
              <a:rPr lang="en-US" dirty="0"/>
              <a:t>Standalone OSS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Sqlcheck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Code Testing</a:t>
            </a:r>
          </a:p>
          <a:p>
            <a:pPr marL="942975" lvl="2" indent="0">
              <a:buNone/>
            </a:pPr>
            <a:r>
              <a:rPr lang="en-US" sz="2600" dirty="0">
                <a:hlinkClick r:id="rId5"/>
              </a:rPr>
              <a:t>SSDT unit tests </a:t>
            </a:r>
            <a:r>
              <a:rPr lang="en-US" sz="2600" dirty="0"/>
              <a:t> </a:t>
            </a:r>
            <a:r>
              <a:rPr lang="en-US" sz="2600" dirty="0">
                <a:hlinkClick r:id="rId6"/>
              </a:rPr>
              <a:t>DBUnit</a:t>
            </a:r>
            <a:r>
              <a:rPr lang="en-US" sz="2600" dirty="0"/>
              <a:t> </a:t>
            </a:r>
            <a:r>
              <a:rPr lang="en-US" sz="2600" dirty="0">
                <a:hlinkClick r:id="rId7"/>
              </a:rPr>
              <a:t>tSQLt</a:t>
            </a:r>
            <a:endParaRPr lang="en-US" sz="2600" dirty="0"/>
          </a:p>
          <a:p>
            <a:r>
              <a:rPr lang="en-US" dirty="0">
                <a:hlinkClick r:id="rId8"/>
              </a:rPr>
              <a:t>SQL Code Guard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FBC36-DE9D-4343-BD96-DBAA8798EE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639" y="3949490"/>
            <a:ext cx="4117975" cy="25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99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5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8EFF-927E-2C4C-8588-65C950992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85" y="2255519"/>
            <a:ext cx="8805334" cy="12259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Pipeline demo Azure DevOps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E2E818-907F-4048-B022-2D50ECE3F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6906" y="5022688"/>
            <a:ext cx="1011626" cy="71087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DA2EE5F-86C8-D847-A2A0-F30867B32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4620" y="4832353"/>
            <a:ext cx="848945" cy="9904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F261ED3-4CE4-7C43-AD65-FBAD099A51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0235" y="4731246"/>
            <a:ext cx="1091543" cy="10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3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A81C-543C-DA45-AC1C-E9E0FF59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</a:t>
            </a:r>
            <a:r>
              <a:rPr lang="en-US" dirty="0" err="1"/>
              <a:t>Adicional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319A021-719D-E74E-BC72-829E9262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Docs Azure DevOps				Azure SQL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Azure Pipelines agents</a:t>
            </a:r>
            <a:r>
              <a:rPr lang="en-US" sz="2000" dirty="0"/>
              <a:t>				</a:t>
            </a:r>
            <a:r>
              <a:rPr lang="en-US" sz="2000" dirty="0">
                <a:hlinkClick r:id="rId3"/>
              </a:rPr>
              <a:t>Azure SQL documentation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YAML schema reference</a:t>
            </a:r>
            <a:r>
              <a:rPr lang="en-US" sz="2000" dirty="0"/>
              <a:t>				</a:t>
            </a:r>
            <a:r>
              <a:rPr lang="en-US" sz="2000" dirty="0">
                <a:hlinkClick r:id="rId5"/>
              </a:rPr>
              <a:t>Azure SQL front page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6"/>
              </a:rPr>
              <a:t>Agent pools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7"/>
              </a:rPr>
              <a:t>Azure Devops, build GitHub repository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b="1" dirty="0"/>
              <a:t>Blogs						Learning</a:t>
            </a:r>
          </a:p>
          <a:p>
            <a:pPr marL="0" indent="0">
              <a:buNone/>
            </a:pPr>
            <a:r>
              <a:rPr lang="en-US" sz="2000" dirty="0">
                <a:hlinkClick r:id="rId8"/>
              </a:rPr>
              <a:t>CI/CD for Azure SQL DB – Davide Mauri</a:t>
            </a:r>
            <a:r>
              <a:rPr lang="en-US" sz="2000" dirty="0"/>
              <a:t>			</a:t>
            </a:r>
            <a:r>
              <a:rPr lang="en-US" sz="2000" dirty="0">
                <a:hlinkClick r:id="rId9"/>
              </a:rPr>
              <a:t>Azure SQL Ms Docs Learning Path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Code Sample</a:t>
            </a:r>
            <a:r>
              <a:rPr lang="en-US" sz="2000" dirty="0"/>
              <a:t>					</a:t>
            </a:r>
            <a:r>
              <a:rPr lang="en-US" sz="2000" dirty="0">
                <a:hlinkClick r:id="rId10"/>
              </a:rPr>
              <a:t>Azure SQL Workshop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11"/>
              </a:rPr>
              <a:t>https://github.com/Muppity/PASSDataSummit2021_Repo</a:t>
            </a:r>
            <a:endParaRPr lang="en-US" sz="20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0869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0D1216-39AC-A944-817C-805A42DB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FB10D7-543B-714B-9F12-4530C256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4501102"/>
            <a:ext cx="2058953" cy="215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31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Placeholder 149"/>
          <p:cNvSpPr>
            <a:spLocks noGrp="1"/>
          </p:cNvSpPr>
          <p:nvPr>
            <p:ph type="body" sz="quarter" idx="11"/>
          </p:nvPr>
        </p:nvSpPr>
        <p:spPr>
          <a:xfrm>
            <a:off x="546706" y="2026269"/>
            <a:ext cx="3929500" cy="358448"/>
          </a:xfrm>
        </p:spPr>
        <p:txBody>
          <a:bodyPr/>
          <a:lstStyle/>
          <a:p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4"/>
          </p:nvPr>
        </p:nvSpPr>
        <p:spPr>
          <a:xfrm>
            <a:off x="6788236" y="3088345"/>
            <a:ext cx="2120483" cy="358448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Social</a:t>
            </a:r>
            <a:r>
              <a:rPr lang="en-US" dirty="0">
                <a:solidFill>
                  <a:schemeClr val="tx2"/>
                </a:solidFill>
              </a:rPr>
              <a:t>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256168-6230-C345-89DE-B9F00ECA8804}"/>
              </a:ext>
            </a:extLst>
          </p:cNvPr>
          <p:cNvSpPr txBox="1"/>
          <p:nvPr/>
        </p:nvSpPr>
        <p:spPr>
          <a:xfrm>
            <a:off x="7833362" y="507492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D6F3FE8-D650-2F49-8234-75708747A2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0147" y="159793"/>
            <a:ext cx="1801775" cy="1801775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3CC7F7-C9D1-DF43-A4BF-582B0BA77C8E}"/>
              </a:ext>
            </a:extLst>
          </p:cNvPr>
          <p:cNvSpPr/>
          <p:nvPr/>
        </p:nvSpPr>
        <p:spPr>
          <a:xfrm>
            <a:off x="6669147" y="2580472"/>
            <a:ext cx="5527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+mj-lt"/>
                <a:cs typeface="Calibri Light" panose="020F0302020204030204" pitchFamily="34" charset="0"/>
              </a:rPr>
              <a:t>https://</a:t>
            </a:r>
            <a:r>
              <a:rPr lang="en-US" sz="2000" dirty="0" err="1">
                <a:solidFill>
                  <a:schemeClr val="tx2"/>
                </a:solidFill>
                <a:latin typeface="+mj-lt"/>
                <a:cs typeface="Calibri Light" panose="020F0302020204030204" pitchFamily="34" charset="0"/>
              </a:rPr>
              <a:t>github.com</a:t>
            </a:r>
            <a:r>
              <a:rPr lang="en-US" sz="2000" dirty="0">
                <a:solidFill>
                  <a:schemeClr val="tx2"/>
                </a:solidFill>
                <a:latin typeface="+mj-lt"/>
                <a:cs typeface="Calibri Light" panose="020F0302020204030204" pitchFamily="34" charset="0"/>
              </a:rPr>
              <a:t>/</a:t>
            </a:r>
            <a:r>
              <a:rPr lang="en-US" sz="2000" dirty="0" err="1">
                <a:solidFill>
                  <a:schemeClr val="tx2"/>
                </a:solidFill>
                <a:latin typeface="+mj-lt"/>
                <a:cs typeface="Calibri Light" panose="020F0302020204030204" pitchFamily="34" charset="0"/>
              </a:rPr>
              <a:t>Muppity</a:t>
            </a:r>
            <a:r>
              <a:rPr lang="en-US" sz="2000" dirty="0">
                <a:solidFill>
                  <a:schemeClr val="tx2"/>
                </a:solidFill>
                <a:latin typeface="+mj-lt"/>
                <a:cs typeface="Calibri Light" panose="020F0302020204030204" pitchFamily="34" charset="0"/>
              </a:rPr>
              <a:t>/Presentations-Material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EDF94-2BBA-A64A-BFB9-DB5FF8669AE7}"/>
              </a:ext>
            </a:extLst>
          </p:cNvPr>
          <p:cNvSpPr txBox="1"/>
          <p:nvPr/>
        </p:nvSpPr>
        <p:spPr>
          <a:xfrm>
            <a:off x="6626167" y="2167632"/>
            <a:ext cx="2444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  <a:latin typeface="+mj-lt"/>
                <a:cs typeface="Calibri Light" panose="020F0302020204030204" pitchFamily="34" charset="0"/>
              </a:rPr>
              <a:t>Github</a:t>
            </a:r>
            <a:endParaRPr lang="en-US" sz="1600" b="1" dirty="0">
              <a:solidFill>
                <a:schemeClr val="tx2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B49AF-DB8A-7840-A5A6-438288004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056" y="3910664"/>
            <a:ext cx="2760800" cy="2760800"/>
          </a:xfrm>
          <a:prstGeom prst="rect">
            <a:avLst/>
          </a:prstGeom>
        </p:spPr>
      </p:pic>
      <p:sp>
        <p:nvSpPr>
          <p:cNvPr id="49" name="Text Placeholder 156">
            <a:extLst>
              <a:ext uri="{FF2B5EF4-FFF2-40B4-BE49-F238E27FC236}">
                <a16:creationId xmlns:a16="http://schemas.microsoft.com/office/drawing/2014/main" id="{0175C4B7-9064-F143-AF74-1AE00077A6A7}"/>
              </a:ext>
            </a:extLst>
          </p:cNvPr>
          <p:cNvSpPr txBox="1">
            <a:spLocks/>
          </p:cNvSpPr>
          <p:nvPr/>
        </p:nvSpPr>
        <p:spPr>
          <a:xfrm>
            <a:off x="7248402" y="3637573"/>
            <a:ext cx="2232481" cy="3212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-228600" algn="l" defTabSz="121917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400" dirty="0">
                <a:solidFill>
                  <a:schemeClr val="tx2"/>
                </a:solidFill>
              </a:rPr>
              <a:t>/</a:t>
            </a:r>
            <a:r>
              <a:rPr lang="en-US" sz="2400" dirty="0" err="1">
                <a:solidFill>
                  <a:schemeClr val="tx2"/>
                </a:solidFill>
              </a:rPr>
              <a:t>carlos-lopez-taks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endParaRPr lang="en-US" sz="1400" dirty="0">
              <a:solidFill>
                <a:schemeClr val="tx2"/>
              </a:solidFill>
              <a:latin typeface="Segoe UI"/>
            </a:endParaRPr>
          </a:p>
        </p:txBody>
      </p:sp>
      <p:sp>
        <p:nvSpPr>
          <p:cNvPr id="50" name="Text Placeholder 157">
            <a:extLst>
              <a:ext uri="{FF2B5EF4-FFF2-40B4-BE49-F238E27FC236}">
                <a16:creationId xmlns:a16="http://schemas.microsoft.com/office/drawing/2014/main" id="{7C5572FA-78FD-E74E-BF0A-FE25A8B037C2}"/>
              </a:ext>
            </a:extLst>
          </p:cNvPr>
          <p:cNvSpPr txBox="1">
            <a:spLocks/>
          </p:cNvSpPr>
          <p:nvPr/>
        </p:nvSpPr>
        <p:spPr>
          <a:xfrm>
            <a:off x="7220842" y="4130827"/>
            <a:ext cx="2211915" cy="3276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228600" algn="l" defTabSz="121917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Segoe UI"/>
              </a:rPr>
              <a:t>@</a:t>
            </a:r>
            <a:r>
              <a:rPr lang="en-US" sz="2000" dirty="0" err="1">
                <a:solidFill>
                  <a:schemeClr val="tx2"/>
                </a:solidFill>
                <a:latin typeface="Segoe UI"/>
              </a:rPr>
              <a:t>CarlosLopezDBA</a:t>
            </a:r>
            <a:endParaRPr lang="en-US" sz="2000" dirty="0">
              <a:solidFill>
                <a:schemeClr val="tx2"/>
              </a:solidFill>
              <a:latin typeface="Segoe UI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CC3FD2-AAC9-704A-89A5-1BDFC1E9CA8F}"/>
              </a:ext>
            </a:extLst>
          </p:cNvPr>
          <p:cNvGrpSpPr/>
          <p:nvPr/>
        </p:nvGrpSpPr>
        <p:grpSpPr>
          <a:xfrm>
            <a:off x="6804014" y="4152387"/>
            <a:ext cx="306133" cy="306133"/>
            <a:chOff x="5748554" y="5146675"/>
            <a:chExt cx="353832" cy="353832"/>
          </a:xfrm>
        </p:grpSpPr>
        <p:sp>
          <p:nvSpPr>
            <p:cNvPr id="52" name="Freeform 383">
              <a:extLst>
                <a:ext uri="{FF2B5EF4-FFF2-40B4-BE49-F238E27FC236}">
                  <a16:creationId xmlns:a16="http://schemas.microsoft.com/office/drawing/2014/main" id="{E62B28F7-31B7-5A48-B557-A84FE636B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9140">
                <a:defRPr/>
              </a:pPr>
              <a:endParaRPr lang="en-US" sz="24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413F997-2BE5-744D-974A-7B0C9A91AF2B}"/>
                </a:ext>
              </a:extLst>
            </p:cNvPr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72A8FE1-0E83-4E48-9A87-16953804A966}"/>
              </a:ext>
            </a:extLst>
          </p:cNvPr>
          <p:cNvGrpSpPr/>
          <p:nvPr/>
        </p:nvGrpSpPr>
        <p:grpSpPr>
          <a:xfrm>
            <a:off x="6804014" y="3596984"/>
            <a:ext cx="306133" cy="306133"/>
            <a:chOff x="3348740" y="4138863"/>
            <a:chExt cx="229600" cy="229600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926044-9F0F-9248-8EDC-C7A71B74FF73}"/>
                </a:ext>
              </a:extLst>
            </p:cNvPr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  <p:grpSp>
          <p:nvGrpSpPr>
            <p:cNvPr id="56" name="Group 1216">
              <a:extLst>
                <a:ext uri="{FF2B5EF4-FFF2-40B4-BE49-F238E27FC236}">
                  <a16:creationId xmlns:a16="http://schemas.microsoft.com/office/drawing/2014/main" id="{CC976A45-8AF2-B24D-ABC6-0C9221373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57" name="Oval 315">
                <a:extLst>
                  <a:ext uri="{FF2B5EF4-FFF2-40B4-BE49-F238E27FC236}">
                    <a16:creationId xmlns:a16="http://schemas.microsoft.com/office/drawing/2014/main" id="{BDFA44DD-95ED-B845-805E-4A1ABF30B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9140">
                  <a:defRPr/>
                </a:pPr>
                <a:endParaRPr lang="en-AU" altLang="x-none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ectangle 316">
                <a:extLst>
                  <a:ext uri="{FF2B5EF4-FFF2-40B4-BE49-F238E27FC236}">
                    <a16:creationId xmlns:a16="http://schemas.microsoft.com/office/drawing/2014/main" id="{709E2D70-105A-054A-B63C-F5EC03458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9140">
                  <a:defRPr/>
                </a:pPr>
                <a:endParaRPr lang="en-AU" altLang="x-none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317">
                <a:extLst>
                  <a:ext uri="{FF2B5EF4-FFF2-40B4-BE49-F238E27FC236}">
                    <a16:creationId xmlns:a16="http://schemas.microsoft.com/office/drawing/2014/main" id="{F4FC1606-0544-844D-97C8-DCC0306B9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140">
                  <a:defRPr/>
                </a:pPr>
                <a:endParaRPr lang="en-US" sz="240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9AC6056F-4F60-8545-96DE-3253916B7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4B0970-995C-8142-B0CF-EF79BAAAF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43" y="2004455"/>
            <a:ext cx="1743479" cy="71280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FC967DA-0CAA-144D-A34F-0BBB18DB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056" y="2846659"/>
            <a:ext cx="4331368" cy="627904"/>
          </a:xfrm>
        </p:spPr>
        <p:txBody>
          <a:bodyPr>
            <a:normAutofit fontScale="90000"/>
          </a:bodyPr>
          <a:lstStyle/>
          <a:p>
            <a:r>
              <a:rPr lang="en-US" dirty="0"/>
              <a:t>Carlos Lopez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87D7B0-32C4-224C-ACC7-67232AA29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8635" y="4305454"/>
            <a:ext cx="2943366" cy="25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0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44FA1-CAB4-5A4E-A99B-D25ED4888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Perspectiva</a:t>
            </a:r>
            <a:r>
              <a:rPr lang="en-US" sz="3600" dirty="0"/>
              <a:t> de DevOps </a:t>
            </a:r>
          </a:p>
          <a:p>
            <a:pPr marL="0" indent="0">
              <a:buNone/>
            </a:pPr>
            <a:r>
              <a:rPr lang="en-US" sz="2000" dirty="0"/>
              <a:t>		   </a:t>
            </a:r>
            <a:r>
              <a:rPr lang="en-US" sz="2400" dirty="0"/>
              <a:t>Plan - </a:t>
            </a:r>
            <a:r>
              <a:rPr lang="en-US" sz="2400" b="1" dirty="0"/>
              <a:t>Develop - Deliver </a:t>
            </a:r>
            <a:r>
              <a:rPr lang="en-US" sz="2400" dirty="0"/>
              <a:t>- Operate</a:t>
            </a:r>
            <a:endParaRPr lang="en-US" sz="3600" dirty="0"/>
          </a:p>
          <a:p>
            <a:r>
              <a:rPr lang="en-US" sz="3600" dirty="0" err="1"/>
              <a:t>Fase</a:t>
            </a:r>
            <a:r>
              <a:rPr lang="en-US" sz="3600" dirty="0"/>
              <a:t> Develop </a:t>
            </a:r>
            <a:endParaRPr lang="es-ES_tradnl" dirty="0"/>
          </a:p>
          <a:p>
            <a:r>
              <a:rPr lang="en-US" sz="3600" dirty="0" err="1"/>
              <a:t>Fase</a:t>
            </a:r>
            <a:r>
              <a:rPr lang="en-US" sz="3600" dirty="0"/>
              <a:t> Deliver</a:t>
            </a:r>
            <a:endParaRPr lang="es-ES_tradnl" dirty="0"/>
          </a:p>
          <a:p>
            <a:r>
              <a:rPr lang="en-US" sz="3600" dirty="0"/>
              <a:t>Demo</a:t>
            </a:r>
            <a:endParaRPr lang="es-ES_tradnl" sz="3600" dirty="0"/>
          </a:p>
          <a:p>
            <a:endParaRPr lang="es-ES_trad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4825F8-924C-1946-8C32-4700404A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A937959-8F60-2F4B-A16C-B997E2494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8854" y="1278654"/>
            <a:ext cx="2150346" cy="215034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444224-7B11-644E-AE84-79847D475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1734" y="4448395"/>
            <a:ext cx="1871346" cy="18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5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8EFF-927E-2C4C-8588-65C950992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85" y="2255519"/>
            <a:ext cx="8805334" cy="12259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El </a:t>
            </a:r>
            <a:r>
              <a:rPr lang="en-US" dirty="0" err="1">
                <a:solidFill>
                  <a:schemeClr val="bg2"/>
                </a:solidFill>
              </a:rPr>
              <a:t>ciclo</a:t>
            </a:r>
            <a:r>
              <a:rPr lang="en-US" dirty="0">
                <a:solidFill>
                  <a:schemeClr val="bg2"/>
                </a:solidFill>
              </a:rPr>
              <a:t> de </a:t>
            </a:r>
            <a:r>
              <a:rPr lang="en-US" dirty="0" err="1">
                <a:solidFill>
                  <a:schemeClr val="bg2"/>
                </a:solidFill>
              </a:rPr>
              <a:t>vida</a:t>
            </a:r>
            <a:r>
              <a:rPr lang="en-US" dirty="0">
                <a:solidFill>
                  <a:schemeClr val="bg2"/>
                </a:solidFill>
              </a:rPr>
              <a:t> de DevOps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1769CE-E342-DB40-BF62-10B270F0D55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3160" y="2915917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0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41AB1F-00CA-6E4A-9F9C-9AA621C0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El </a:t>
            </a:r>
            <a:r>
              <a:rPr lang="es-ES_tradnl" b="1" dirty="0" err="1"/>
              <a:t>Loop</a:t>
            </a:r>
            <a:r>
              <a:rPr lang="es-ES_tradnl" b="1" dirty="0"/>
              <a:t> clásico</a:t>
            </a:r>
          </a:p>
        </p:txBody>
      </p:sp>
      <p:pic>
        <p:nvPicPr>
          <p:cNvPr id="1025" name="Picture 1" descr="page124image24458560">
            <a:extLst>
              <a:ext uri="{FF2B5EF4-FFF2-40B4-BE49-F238E27FC236}">
                <a16:creationId xmlns:a16="http://schemas.microsoft.com/office/drawing/2014/main" id="{3D7E18E1-4768-6745-AEEF-9B822E893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" y="2161405"/>
            <a:ext cx="5041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24image26474928">
            <a:extLst>
              <a:ext uri="{FF2B5EF4-FFF2-40B4-BE49-F238E27FC236}">
                <a16:creationId xmlns:a16="http://schemas.microsoft.com/office/drawing/2014/main" id="{9A8F7107-1468-8D4E-B673-C8F42B87C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" y="1534386"/>
            <a:ext cx="8232927" cy="40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2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C9DD-A689-0543-B669-1E780F5F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 </a:t>
            </a:r>
            <a:r>
              <a:rPr lang="en-US" b="1" dirty="0" err="1"/>
              <a:t>ciclo</a:t>
            </a:r>
            <a:r>
              <a:rPr lang="en-US" b="1" dirty="0"/>
              <a:t> de </a:t>
            </a:r>
            <a:r>
              <a:rPr lang="en-US" b="1" dirty="0" err="1"/>
              <a:t>vida</a:t>
            </a:r>
            <a:r>
              <a:rPr lang="en-US" b="1" dirty="0"/>
              <a:t> de Azure DevOps</a:t>
            </a:r>
          </a:p>
        </p:txBody>
      </p:sp>
      <p:pic>
        <p:nvPicPr>
          <p:cNvPr id="4" name="devops-lifecycle.png" descr="devops-lifecycle.png">
            <a:extLst>
              <a:ext uri="{FF2B5EF4-FFF2-40B4-BE49-F238E27FC236}">
                <a16:creationId xmlns:a16="http://schemas.microsoft.com/office/drawing/2014/main" id="{0183950C-F612-3049-B7EB-A79074DD8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423761" y="1773238"/>
            <a:ext cx="7344477" cy="43529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766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C0B7D6-DDB9-3A4B-B780-F2FC92FD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De </a:t>
            </a:r>
            <a:r>
              <a:rPr lang="es-ES_tradnl" b="1" dirty="0" err="1"/>
              <a:t>Epicas</a:t>
            </a:r>
            <a:r>
              <a:rPr lang="es-ES_tradnl" b="1" dirty="0"/>
              <a:t> a Historias de Usuario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9E23E-2536-2E4B-9CCC-A7364B07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45" y="1708150"/>
            <a:ext cx="9815188" cy="390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7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5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8EFF-927E-2C4C-8588-65C950992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85" y="2255519"/>
            <a:ext cx="8805334" cy="122597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Configurando</a:t>
            </a:r>
            <a:r>
              <a:rPr lang="en-US" dirty="0">
                <a:solidFill>
                  <a:schemeClr val="bg2"/>
                </a:solidFill>
              </a:rPr>
              <a:t> Azure DevOps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020C01-F16B-4A41-A512-19C82675A87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4721" y="3727029"/>
            <a:ext cx="2509518" cy="25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42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3266FE-1B2B-9B4D-A360-BF43B8BD8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Microsoft-hosted agents </a:t>
            </a:r>
            <a:endParaRPr lang="en-US" dirty="0"/>
          </a:p>
          <a:p>
            <a:r>
              <a:rPr lang="en-US" b="1" dirty="0"/>
              <a:t>Self-hosted agents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26F84-6EB5-A54A-9A61-021D8DB5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Creando</a:t>
            </a:r>
            <a:r>
              <a:rPr lang="en-US" b="1" dirty="0"/>
              <a:t> Agents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Pipelines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14ED1-8B4B-4749-887E-A9566587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75" y="2594123"/>
            <a:ext cx="5122479" cy="30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69699"/>
      </p:ext>
    </p:extLst>
  </p:cSld>
  <p:clrMapOvr>
    <a:masterClrMapping/>
  </p:clrMapOvr>
</p:sld>
</file>

<file path=ppt/theme/theme1.xml><?xml version="1.0" encoding="utf-8"?>
<a:theme xmlns:a="http://schemas.openxmlformats.org/drawingml/2006/main" name="PASS Summit 2021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 Summit 2021" id="{E2AC3C20-74BA-1A4B-A67F-2FFD5F0B3B5A}" vid="{9690F158-C009-A845-9EE4-0C7D6E2A7A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693</Words>
  <Application>Microsoft Macintosh PowerPoint</Application>
  <PresentationFormat>Widescreen</PresentationFormat>
  <Paragraphs>155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Arial</vt:lpstr>
      <vt:lpstr>Calibri</vt:lpstr>
      <vt:lpstr>Calibri Light</vt:lpstr>
      <vt:lpstr>gatebase Medium</vt:lpstr>
      <vt:lpstr>IBM Plex Sans</vt:lpstr>
      <vt:lpstr>IBM Plex Sans Medium</vt:lpstr>
      <vt:lpstr>IBM Plex Sans Regular</vt:lpstr>
      <vt:lpstr>IBM Plex Sans SemiBold</vt:lpstr>
      <vt:lpstr>Open Sans</vt:lpstr>
      <vt:lpstr>Roboto</vt:lpstr>
      <vt:lpstr>Roboto Regular</vt:lpstr>
      <vt:lpstr>Segoe UI</vt:lpstr>
      <vt:lpstr>Segoe UI Light</vt:lpstr>
      <vt:lpstr>PASS Summit 2021</vt:lpstr>
      <vt:lpstr>Office Theme</vt:lpstr>
      <vt:lpstr>Azure DevOps para crear CI/CD pipelines con Azure SQL</vt:lpstr>
      <vt:lpstr>Carlos López</vt:lpstr>
      <vt:lpstr>Agenda</vt:lpstr>
      <vt:lpstr>El ciclo de vida de DevOps</vt:lpstr>
      <vt:lpstr>El Loop clásico</vt:lpstr>
      <vt:lpstr>El ciclo de vida de Azure DevOps</vt:lpstr>
      <vt:lpstr>De Epicas a Historias de Usuario</vt:lpstr>
      <vt:lpstr>Configurando Azure DevOps</vt:lpstr>
      <vt:lpstr>Creando Agents en los Pipelines</vt:lpstr>
      <vt:lpstr>PowerPoint Presentation</vt:lpstr>
      <vt:lpstr>Self-Hosted Agents</vt:lpstr>
      <vt:lpstr>Self-Hosted Agents</vt:lpstr>
      <vt:lpstr>Self-Hosted Agents</vt:lpstr>
      <vt:lpstr>Pipelines en Azure DevOps</vt:lpstr>
      <vt:lpstr>Introducción a  Azure Pipelines</vt:lpstr>
      <vt:lpstr>Desarrollo declarativo en Base de datos</vt:lpstr>
      <vt:lpstr>Las herramientas</vt:lpstr>
      <vt:lpstr>Escenario de despliegue</vt:lpstr>
      <vt:lpstr>Una vista a la estructura YAML</vt:lpstr>
      <vt:lpstr>Configure Azure DB into pipeline</vt:lpstr>
      <vt:lpstr>Pipeline Task Workflow</vt:lpstr>
      <vt:lpstr>Toolset to build Quality Test</vt:lpstr>
      <vt:lpstr>Pipeline demo Azure DevOps</vt:lpstr>
      <vt:lpstr>Material Adicional</vt:lpstr>
      <vt:lpstr>PowerPoint Presentation</vt:lpstr>
      <vt:lpstr>Carlos Lopez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 para crear CI/CD pipelines con Azure SQL</dc:title>
  <dc:creator>Microsoft Office User</dc:creator>
  <cp:lastModifiedBy>Microsoft Office User</cp:lastModifiedBy>
  <cp:revision>15</cp:revision>
  <dcterms:created xsi:type="dcterms:W3CDTF">2022-09-29T10:49:10Z</dcterms:created>
  <dcterms:modified xsi:type="dcterms:W3CDTF">2022-09-29T12:06:27Z</dcterms:modified>
</cp:coreProperties>
</file>